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6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F7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-372" y="-72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9392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plantdiseasencml.vercel.app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Binary Classification of Apple-Leaf Diseases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Group 6: Shaheryar &amp; Feruz • NCML 2025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69425"/>
            <a:ext cx="70730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Limitations &amp; Next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1836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60" y="3160871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Dataset Size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3686651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Small dataset with mild class imbalance.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200203" y="311836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5274" y="3160871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937319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Overfitting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937319" y="3686651"/>
            <a:ext cx="28994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Observed after 4-5 epochs.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6280190" y="486608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5260" y="4908590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17306" y="4943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Future Work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017306" y="543437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Multi-disease labels, MobileNet deployment, SHAP/LIME explanations.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18763F71-99EB-B9F5-F248-8218D2093021}"/>
              </a:ext>
            </a:extLst>
          </p:cNvPr>
          <p:cNvSpPr/>
          <p:nvPr/>
        </p:nvSpPr>
        <p:spPr>
          <a:xfrm>
            <a:off x="11948160" y="7630002"/>
            <a:ext cx="2682240" cy="599598"/>
          </a:xfrm>
          <a:prstGeom prst="rect">
            <a:avLst/>
          </a:prstGeom>
          <a:solidFill>
            <a:srgbClr val="E2F7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36890"/>
            <a:ext cx="58688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Take-Home Message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85830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 lightweight, transfer-learned ResNet achieves </a:t>
            </a: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96%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accuracy on apple-leaf health with ~1k images. This provides a practical early-warning tool for orchards.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2968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Live demo of earlier prototype: </a:t>
            </a:r>
            <a:r>
              <a:rPr lang="en-US" sz="1750" u="sng" dirty="0">
                <a:solidFill>
                  <a:srgbClr val="006747"/>
                </a:solidFill>
                <a:latin typeface="Geist" pitchFamily="34" charset="0"/>
                <a:ea typeface="Geist" pitchFamily="34" charset="-122"/>
                <a:cs typeface="Geist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https://plantdiseasencml.vercel.app/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5087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Why It Matters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29981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60" y="3342322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0906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Disease Impact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30906" y="3868103"/>
            <a:ext cx="28994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Reduces yield and quality.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4713803" y="329981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8874" y="3342322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450919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Manual Limitations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450919" y="386810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Slow and subjective inspection.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93790" y="504753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860" y="5090041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30906" y="5125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Our Objective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530906" y="561582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Fast, binary "Healthy vs Diseased" prediction.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1576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2692360"/>
            <a:ext cx="4411028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Dataset Pipeline</a:t>
            </a:r>
            <a:endParaRPr lang="en-US" sz="3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3508296"/>
            <a:ext cx="882134" cy="10585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64149" y="368462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 Source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764149" y="406610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PlantVillage: 50k images, 35 classes.</a:t>
            </a:r>
            <a:endParaRPr lang="en-US" sz="13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58" y="4566880"/>
            <a:ext cx="882134" cy="10585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64149" y="4743212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Filtering &amp; Merging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764149" y="512468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Apple leaves only; Rust + Powdery → "Diseased."</a:t>
            </a:r>
            <a:endParaRPr lang="en-US" sz="13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58" y="5625465"/>
            <a:ext cx="882134" cy="10585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64149" y="580179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Splitting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1764149" y="618327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70% train, 15% validation, 15% test.</a:t>
            </a:r>
            <a:endParaRPr lang="en-US" sz="13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458" y="6684050"/>
            <a:ext cx="882134" cy="10585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64149" y="6860381"/>
            <a:ext cx="2302073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Imbalance Handling</a:t>
            </a:r>
            <a:endParaRPr lang="en-US" sz="1700" dirty="0"/>
          </a:p>
        </p:txBody>
      </p:sp>
      <p:sp>
        <p:nvSpPr>
          <p:cNvPr id="15" name="Text 8"/>
          <p:cNvSpPr/>
          <p:nvPr/>
        </p:nvSpPr>
        <p:spPr>
          <a:xfrm>
            <a:off x="1764149" y="724185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Augmentation for 864 Diseased vs. 458 Healthy.</a:t>
            </a:r>
            <a:endParaRPr lang="en-US" sz="13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5B1C79E5-AC91-445B-FB6E-50C890325967}"/>
              </a:ext>
            </a:extLst>
          </p:cNvPr>
          <p:cNvSpPr/>
          <p:nvPr/>
        </p:nvSpPr>
        <p:spPr>
          <a:xfrm>
            <a:off x="11948160" y="7639627"/>
            <a:ext cx="2682240" cy="599598"/>
          </a:xfrm>
          <a:prstGeom prst="rect">
            <a:avLst/>
          </a:prstGeom>
          <a:solidFill>
            <a:srgbClr val="E2F7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1576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2692360"/>
            <a:ext cx="4411028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300"/>
              </a:lnSpc>
            </a:pPr>
            <a:r>
              <a:rPr lang="en-US" sz="3450" b="1" dirty="0" smtClean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</a:rPr>
              <a:t>Reasoning </a:t>
            </a:r>
            <a:r>
              <a:rPr lang="en-US" sz="3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</a:rPr>
              <a:t>Behind Our Dataset Change</a:t>
            </a:r>
            <a:endParaRPr lang="en-US" sz="3450" dirty="0"/>
          </a:p>
        </p:txBody>
      </p:sp>
      <p:sp>
        <p:nvSpPr>
          <p:cNvPr id="5" name="Text 1"/>
          <p:cNvSpPr/>
          <p:nvPr/>
        </p:nvSpPr>
        <p:spPr>
          <a:xfrm>
            <a:off x="1764149" y="368462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190803" y="3822442"/>
            <a:ext cx="12248793" cy="2331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endParaRPr lang="en-US" sz="1350" dirty="0" smtClean="0">
              <a:latin typeface="Geist"/>
              <a:ea typeface="Geist"/>
            </a:endParaRPr>
          </a:p>
          <a:p>
            <a:r>
              <a:rPr lang="en-US" sz="1750" dirty="0" smtClean="0">
                <a:latin typeface="Geist"/>
                <a:ea typeface="Geist"/>
              </a:rPr>
              <a:t>Original </a:t>
            </a:r>
            <a:r>
              <a:rPr lang="en-US" sz="1750" dirty="0">
                <a:latin typeface="Geist"/>
                <a:ea typeface="Geist"/>
              </a:rPr>
              <a:t>dataset (</a:t>
            </a:r>
            <a:r>
              <a:rPr lang="en-US" sz="1750" dirty="0" err="1">
                <a:latin typeface="Geist"/>
                <a:ea typeface="Geist"/>
              </a:rPr>
              <a:t>PlantVillage</a:t>
            </a:r>
            <a:r>
              <a:rPr lang="en-US" sz="1750" dirty="0">
                <a:latin typeface="Geist"/>
                <a:ea typeface="Geist"/>
              </a:rPr>
              <a:t>) contains 50,000+ images across 38+ classes and species.</a:t>
            </a:r>
          </a:p>
          <a:p>
            <a:endParaRPr lang="en-US" sz="1750" dirty="0" smtClean="0">
              <a:latin typeface="Geist"/>
              <a:ea typeface="Geist"/>
            </a:endParaRPr>
          </a:p>
          <a:p>
            <a:r>
              <a:rPr lang="en-US" sz="1750" dirty="0" smtClean="0">
                <a:latin typeface="Geist"/>
                <a:ea typeface="Geist"/>
              </a:rPr>
              <a:t>We </a:t>
            </a:r>
            <a:r>
              <a:rPr lang="en-US" sz="1750" dirty="0">
                <a:latin typeface="Geist"/>
                <a:ea typeface="Geist"/>
              </a:rPr>
              <a:t>simplified the task to focus only </a:t>
            </a:r>
            <a:r>
              <a:rPr lang="en-US" sz="1750" dirty="0" smtClean="0">
                <a:latin typeface="Geist"/>
                <a:ea typeface="Geist"/>
              </a:rPr>
              <a:t>on Apple leaves labeled </a:t>
            </a:r>
            <a:r>
              <a:rPr lang="en-US" sz="1750" dirty="0">
                <a:latin typeface="Geist"/>
                <a:ea typeface="Geist"/>
              </a:rPr>
              <a:t>as either Healthy or </a:t>
            </a:r>
            <a:r>
              <a:rPr lang="en-US" sz="1750" dirty="0" smtClean="0">
                <a:latin typeface="Geist"/>
                <a:ea typeface="Geist"/>
              </a:rPr>
              <a:t>Diseased</a:t>
            </a:r>
          </a:p>
          <a:p>
            <a:r>
              <a:rPr lang="en-US" sz="1750" b="1" dirty="0" smtClean="0">
                <a:latin typeface="Geist"/>
                <a:ea typeface="Geist"/>
              </a:rPr>
              <a:t> 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750" dirty="0" smtClean="0">
                <a:latin typeface="Geist"/>
                <a:ea typeface="Geist"/>
              </a:rPr>
              <a:t>Reduces </a:t>
            </a:r>
            <a:r>
              <a:rPr lang="en-US" sz="1750" dirty="0">
                <a:latin typeface="Geist"/>
                <a:ea typeface="Geist"/>
              </a:rPr>
              <a:t>ambiguity (we don’t mix up symptoms across species</a:t>
            </a:r>
            <a:r>
              <a:rPr lang="en-US" sz="1750" dirty="0" smtClean="0">
                <a:latin typeface="Geist"/>
                <a:ea typeface="Geist"/>
              </a:rPr>
              <a:t>)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750" dirty="0">
                <a:latin typeface="Geist"/>
                <a:ea typeface="Geist"/>
              </a:rPr>
              <a:t>Easier to interpret and </a:t>
            </a:r>
            <a:r>
              <a:rPr lang="en-US" sz="1750" dirty="0" smtClean="0">
                <a:latin typeface="Geist"/>
                <a:ea typeface="Geist"/>
              </a:rPr>
              <a:t>test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sz="1350" dirty="0" smtClean="0">
              <a:latin typeface="Geist"/>
              <a:ea typeface="Geist"/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sz="1400" dirty="0"/>
          </a:p>
          <a:p>
            <a:endParaRPr lang="en-US" sz="1350" dirty="0" smtClean="0">
              <a:latin typeface="Geist"/>
              <a:ea typeface="Geist"/>
            </a:endParaRPr>
          </a:p>
          <a:p>
            <a:endParaRPr lang="en-US" sz="1350" dirty="0">
              <a:latin typeface="Geist"/>
              <a:ea typeface="Geist"/>
            </a:endParaRPr>
          </a:p>
          <a:p>
            <a:r>
              <a:rPr lang="en-US" sz="1350" dirty="0" smtClean="0">
                <a:latin typeface="Geist"/>
                <a:ea typeface="Geist"/>
              </a:rPr>
              <a:t> </a:t>
            </a:r>
            <a:endParaRPr lang="en-US" sz="1350" dirty="0">
              <a:latin typeface="Geist"/>
              <a:ea typeface="Geist"/>
            </a:endParaRPr>
          </a:p>
          <a:p>
            <a:pPr marL="0" indent="0" algn="l">
              <a:lnSpc>
                <a:spcPts val="2200"/>
              </a:lnSpc>
              <a:buNone/>
            </a:pPr>
            <a:endParaRPr lang="en-US" sz="1350" dirty="0"/>
          </a:p>
        </p:txBody>
      </p:sp>
      <p:sp>
        <p:nvSpPr>
          <p:cNvPr id="8" name="Text 3"/>
          <p:cNvSpPr/>
          <p:nvPr/>
        </p:nvSpPr>
        <p:spPr>
          <a:xfrm>
            <a:off x="1764149" y="4743212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764148" y="5255659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350" dirty="0"/>
          </a:p>
        </p:txBody>
      </p:sp>
      <p:sp>
        <p:nvSpPr>
          <p:cNvPr id="12" name="Text 6"/>
          <p:cNvSpPr/>
          <p:nvPr/>
        </p:nvSpPr>
        <p:spPr>
          <a:xfrm>
            <a:off x="1764149" y="5805649"/>
            <a:ext cx="12248793" cy="696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00"/>
              </a:lnSpc>
            </a:pPr>
            <a:endParaRPr lang="en-US" sz="1350" dirty="0">
              <a:latin typeface="Geist"/>
              <a:ea typeface="Geis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5B1C79E5-AC91-445B-FB6E-50C890325967}"/>
              </a:ext>
            </a:extLst>
          </p:cNvPr>
          <p:cNvSpPr/>
          <p:nvPr/>
        </p:nvSpPr>
        <p:spPr>
          <a:xfrm>
            <a:off x="11948160" y="7639627"/>
            <a:ext cx="2682240" cy="599598"/>
          </a:xfrm>
          <a:prstGeom prst="rect">
            <a:avLst/>
          </a:prstGeom>
          <a:solidFill>
            <a:srgbClr val="E2F7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2653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732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Baseline Attempts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22163"/>
            <a:ext cx="3664863" cy="1685092"/>
          </a:xfrm>
          <a:prstGeom prst="roundRect">
            <a:avLst>
              <a:gd name="adj" fmla="val 1211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5" name="Text 2"/>
          <p:cNvSpPr/>
          <p:nvPr/>
        </p:nvSpPr>
        <p:spPr>
          <a:xfrm>
            <a:off x="65146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Logistic Regression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747016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44% accuracy on pixels.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022163"/>
            <a:ext cx="3664863" cy="1685092"/>
          </a:xfrm>
          <a:prstGeom prst="roundRect">
            <a:avLst>
              <a:gd name="adj" fmla="val 1211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8" name="Text 5"/>
          <p:cNvSpPr/>
          <p:nvPr/>
        </p:nvSpPr>
        <p:spPr>
          <a:xfrm>
            <a:off x="104063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K-Means Clustering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NMI 0.67 on CNN embeddings, weak clusters.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322189"/>
          </a:xfrm>
          <a:prstGeom prst="roundRect">
            <a:avLst>
              <a:gd name="adj" fmla="val 15440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1" name="Text 8"/>
          <p:cNvSpPr/>
          <p:nvPr/>
        </p:nvSpPr>
        <p:spPr>
          <a:xfrm>
            <a:off x="6514624" y="5168503"/>
            <a:ext cx="40884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Single-head Multi-class CNN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94% accuracy, but overkill for binary.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715576D1-0A34-A325-1E4B-176516F8F25C}"/>
              </a:ext>
            </a:extLst>
          </p:cNvPr>
          <p:cNvSpPr/>
          <p:nvPr/>
        </p:nvSpPr>
        <p:spPr>
          <a:xfrm>
            <a:off x="11948160" y="7649252"/>
            <a:ext cx="2682240" cy="599598"/>
          </a:xfrm>
          <a:prstGeom prst="rect">
            <a:avLst/>
          </a:prstGeom>
          <a:solidFill>
            <a:srgbClr val="E2F7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30060"/>
            <a:ext cx="72068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Final Model Architecture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79000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5" name="Text 2"/>
          <p:cNvSpPr/>
          <p:nvPr/>
        </p:nvSpPr>
        <p:spPr>
          <a:xfrm>
            <a:off x="1303973" y="24790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Base Model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296941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ResNet-18 pretrained on ImageNet.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559135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8" name="Text 5"/>
          <p:cNvSpPr/>
          <p:nvPr/>
        </p:nvSpPr>
        <p:spPr>
          <a:xfrm>
            <a:off x="1644134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Output Layer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04955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Replaced with 1 logit (sigmoid).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4639270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1" name="Text 8"/>
          <p:cNvSpPr/>
          <p:nvPr/>
        </p:nvSpPr>
        <p:spPr>
          <a:xfrm>
            <a:off x="1984415" y="4639270"/>
            <a:ext cx="33477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Training Configuration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12968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Loss: BCEWithLogits; Optimizer: Adam 1e-4.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814513" y="5719405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4" name="Text 11"/>
          <p:cNvSpPr/>
          <p:nvPr/>
        </p:nvSpPr>
        <p:spPr>
          <a:xfrm>
            <a:off x="2324695" y="5719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Execution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2324695" y="6209824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5 epochs on Tesla T4, batch size 32. Code on GitHub.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87028"/>
            <a:ext cx="83153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Training Progress – 5 Epochs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627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Loss Over Epochs</a:t>
            </a:r>
            <a:endParaRPr lang="en-US" sz="2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872264"/>
            <a:ext cx="6244709" cy="2816423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1835706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4D3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Text 3"/>
          <p:cNvSpPr/>
          <p:nvPr/>
        </p:nvSpPr>
        <p:spPr>
          <a:xfrm>
            <a:off x="2123480" y="5688687"/>
            <a:ext cx="65020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Epoch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3249454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64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Text 5"/>
          <p:cNvSpPr/>
          <p:nvPr/>
        </p:nvSpPr>
        <p:spPr>
          <a:xfrm>
            <a:off x="3537228" y="5688687"/>
            <a:ext cx="1045369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Train Loss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058489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7C56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Text 7"/>
          <p:cNvSpPr/>
          <p:nvPr/>
        </p:nvSpPr>
        <p:spPr>
          <a:xfrm>
            <a:off x="5346263" y="5688687"/>
            <a:ext cx="156829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Validation Loss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9521" y="2262783"/>
            <a:ext cx="32080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Accuracy Over Epochs</a:t>
            </a:r>
            <a:endParaRPr lang="en-US" sz="2200" dirty="0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9521" y="2872264"/>
            <a:ext cx="6244709" cy="2816423"/>
          </a:xfrm>
          <a:prstGeom prst="rect">
            <a:avLst/>
          </a:prstGeom>
        </p:spPr>
      </p:pic>
      <p:sp>
        <p:nvSpPr>
          <p:cNvPr id="13" name="Shape 9"/>
          <p:cNvSpPr/>
          <p:nvPr/>
        </p:nvSpPr>
        <p:spPr>
          <a:xfrm>
            <a:off x="8641437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4D3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4" name="Text 10"/>
          <p:cNvSpPr/>
          <p:nvPr/>
        </p:nvSpPr>
        <p:spPr>
          <a:xfrm>
            <a:off x="8929211" y="5688687"/>
            <a:ext cx="65020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Epoch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817537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64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6" name="Text 12"/>
          <p:cNvSpPr/>
          <p:nvPr/>
        </p:nvSpPr>
        <p:spPr>
          <a:xfrm>
            <a:off x="10105311" y="5688687"/>
            <a:ext cx="1520666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Train Accuracy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11864221" y="568868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7C56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Text 14"/>
          <p:cNvSpPr/>
          <p:nvPr/>
        </p:nvSpPr>
        <p:spPr>
          <a:xfrm>
            <a:off x="12151995" y="5688687"/>
            <a:ext cx="1692116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Validation Accuracy</a:t>
            </a:r>
            <a:endParaRPr lang="en-US" sz="1750" dirty="0"/>
          </a:p>
        </p:txBody>
      </p:sp>
      <p:sp>
        <p:nvSpPr>
          <p:cNvPr id="19" name="Text 15"/>
          <p:cNvSpPr/>
          <p:nvPr/>
        </p:nvSpPr>
        <p:spPr>
          <a:xfrm>
            <a:off x="793790" y="687955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Loss and accuracy trends for training vs. validation over five epochs.</a:t>
            </a:r>
            <a:endParaRPr lang="en-US" sz="17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6DB24864-3748-0EF5-947D-A53E2C441B51}"/>
              </a:ext>
            </a:extLst>
          </p:cNvPr>
          <p:cNvSpPr/>
          <p:nvPr/>
        </p:nvSpPr>
        <p:spPr>
          <a:xfrm>
            <a:off x="11948160" y="7630002"/>
            <a:ext cx="2682240" cy="599598"/>
          </a:xfrm>
          <a:prstGeom prst="rect">
            <a:avLst/>
          </a:prstGeom>
          <a:solidFill>
            <a:srgbClr val="E2F7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Test-Set Results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Overall Accuracy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96%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Healthy Recall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100%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Diseased Recall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94%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E2B6D215-D3CC-B0D2-A606-4BD552D5856F}"/>
              </a:ext>
            </a:extLst>
          </p:cNvPr>
          <p:cNvSpPr/>
          <p:nvPr/>
        </p:nvSpPr>
        <p:spPr>
          <a:xfrm>
            <a:off x="11948160" y="7630002"/>
            <a:ext cx="2682240" cy="599598"/>
          </a:xfrm>
          <a:prstGeom prst="rect">
            <a:avLst/>
          </a:prstGeom>
          <a:solidFill>
            <a:srgbClr val="E2F7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1204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Abandoned Ideas &amp; Lessons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69763"/>
            <a:ext cx="7556421" cy="3266837"/>
          </a:xfrm>
          <a:prstGeom prst="roundRect">
            <a:avLst>
              <a:gd name="adj" fmla="val 624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5" name="Shape 2"/>
          <p:cNvSpPr/>
          <p:nvPr/>
        </p:nvSpPr>
        <p:spPr>
          <a:xfrm>
            <a:off x="801410" y="2877383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Text 3"/>
          <p:cNvSpPr/>
          <p:nvPr/>
        </p:nvSpPr>
        <p:spPr>
          <a:xfrm>
            <a:off x="1028224" y="302109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Attempt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302109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Why Dropped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3527703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Text 6"/>
          <p:cNvSpPr/>
          <p:nvPr/>
        </p:nvSpPr>
        <p:spPr>
          <a:xfrm>
            <a:off x="1028224" y="367141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MLP Baseline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367141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 spatial features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4178022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Text 9"/>
          <p:cNvSpPr/>
          <p:nvPr/>
        </p:nvSpPr>
        <p:spPr>
          <a:xfrm>
            <a:off x="1028224" y="432173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K-Means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624" y="432173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Poor separation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01410" y="4828342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5" name="Text 12"/>
          <p:cNvSpPr/>
          <p:nvPr/>
        </p:nvSpPr>
        <p:spPr>
          <a:xfrm>
            <a:off x="1028224" y="497205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Single-head CNN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4802624" y="497205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Unnecessary classes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801410" y="5478661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Text 15"/>
          <p:cNvSpPr/>
          <p:nvPr/>
        </p:nvSpPr>
        <p:spPr>
          <a:xfrm>
            <a:off x="1028224" y="562236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Two-head CNN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4802624" y="562236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99% val but poor generalization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793790" y="639175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UMAP plot shows nice species clusters, implying the model learned, but some approaches were over-engineered.</a:t>
            </a:r>
            <a:endParaRPr lang="en-US" sz="17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1D992CE4-4B9F-E5A3-DFD1-1C3A1ADC7FC8}"/>
              </a:ext>
            </a:extLst>
          </p:cNvPr>
          <p:cNvSpPr/>
          <p:nvPr/>
        </p:nvSpPr>
        <p:spPr>
          <a:xfrm>
            <a:off x="11948160" y="7639627"/>
            <a:ext cx="2682240" cy="599598"/>
          </a:xfrm>
          <a:prstGeom prst="rect">
            <a:avLst/>
          </a:prstGeom>
          <a:solidFill>
            <a:srgbClr val="E2F7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398</Words>
  <Application>Microsoft Office PowerPoint</Application>
  <PresentationFormat>Custom</PresentationFormat>
  <Paragraphs>97</Paragraphs>
  <Slides>11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ismail - [2010]</cp:lastModifiedBy>
  <cp:revision>5</cp:revision>
  <dcterms:created xsi:type="dcterms:W3CDTF">2025-06-01T11:03:50Z</dcterms:created>
  <dcterms:modified xsi:type="dcterms:W3CDTF">2025-06-02T09:09:54Z</dcterms:modified>
</cp:coreProperties>
</file>